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975308641975308E-2"/>
          <c:y val="0.11224130643577952"/>
          <c:w val="0.86068265772334018"/>
          <c:h val="0.77579335049800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ВПР</c:v>
                </c:pt>
                <c:pt idx="1">
                  <c:v>год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42.9</c:v>
                </c:pt>
                <c:pt idx="1">
                  <c:v>71.400000000000006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ВПР</c:v>
                </c:pt>
                <c:pt idx="1">
                  <c:v>год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57.1</c:v>
                </c:pt>
                <c:pt idx="1">
                  <c:v>71.400000000000006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02816"/>
        <c:axId val="36030720"/>
      </c:barChart>
      <c:catAx>
        <c:axId val="360028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6030720"/>
        <c:crosses val="autoZero"/>
        <c:auto val="1"/>
        <c:lblAlgn val="ctr"/>
        <c:lblOffset val="100"/>
        <c:noMultiLvlLbl val="0"/>
      </c:catAx>
      <c:valAx>
        <c:axId val="36030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60028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ВПР</c:v>
                </c:pt>
                <c:pt idx="1">
                  <c:v>ГОД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 formatCode="0%">
                  <c:v>0.67</c:v>
                </c:pt>
                <c:pt idx="1">
                  <c:v>0.57099999999999995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ВПР</c:v>
                </c:pt>
                <c:pt idx="1">
                  <c:v>ГОД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0.57099999999999995</c:v>
                </c:pt>
                <c:pt idx="1">
                  <c:v>0.85699999999999998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272192"/>
        <c:axId val="79273984"/>
      </c:barChart>
      <c:catAx>
        <c:axId val="79272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ru-RU"/>
          </a:p>
        </c:txPr>
        <c:crossAx val="79273984"/>
        <c:crosses val="autoZero"/>
        <c:auto val="1"/>
        <c:lblAlgn val="ctr"/>
        <c:lblOffset val="100"/>
        <c:noMultiLvlLbl val="0"/>
      </c:catAx>
      <c:valAx>
        <c:axId val="792739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92721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209876543209874E-2"/>
          <c:y val="0"/>
          <c:w val="0.86904709827938176"/>
          <c:h val="0.83633733419512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история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0.83299999999999996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история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0.85699999999999998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72512"/>
        <c:axId val="4674304"/>
      </c:barChart>
      <c:catAx>
        <c:axId val="46725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674304"/>
        <c:crosses val="autoZero"/>
        <c:auto val="1"/>
        <c:lblAlgn val="ctr"/>
        <c:lblOffset val="100"/>
        <c:noMultiLvlLbl val="0"/>
      </c:catAx>
      <c:valAx>
        <c:axId val="4674304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46725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биология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0.83299999999999996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биология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0.85699999999999998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7088"/>
        <c:axId val="4707072"/>
      </c:barChart>
      <c:catAx>
        <c:axId val="46970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707072"/>
        <c:crosses val="autoZero"/>
        <c:auto val="1"/>
        <c:lblAlgn val="ctr"/>
        <c:lblOffset val="100"/>
        <c:noMultiLvlLbl val="0"/>
      </c:catAx>
      <c:valAx>
        <c:axId val="4707072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46970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0.67</c:v>
                </c:pt>
                <c:pt idx="1">
                  <c:v>0.6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0">
                  <c:v>0.82</c:v>
                </c:pt>
                <c:pt idx="1">
                  <c:v>0.8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15168"/>
        <c:axId val="4621056"/>
      </c:barChart>
      <c:catAx>
        <c:axId val="461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621056"/>
        <c:crosses val="autoZero"/>
        <c:auto val="1"/>
        <c:lblAlgn val="ctr"/>
        <c:lblOffset val="100"/>
        <c:noMultiLvlLbl val="0"/>
      </c:catAx>
      <c:valAx>
        <c:axId val="46210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6151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0.6</c:v>
                </c:pt>
                <c:pt idx="1">
                  <c:v>0.8</c:v>
                </c:pt>
                <c:pt idx="2">
                  <c:v>0.44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0">
                  <c:v>0.82</c:v>
                </c:pt>
                <c:pt idx="1">
                  <c:v>0.9</c:v>
                </c:pt>
                <c:pt idx="2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99040"/>
        <c:axId val="32621312"/>
      </c:barChart>
      <c:catAx>
        <c:axId val="3259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2621312"/>
        <c:crosses val="autoZero"/>
        <c:auto val="1"/>
        <c:lblAlgn val="ctr"/>
        <c:lblOffset val="100"/>
        <c:noMultiLvlLbl val="0"/>
      </c:catAx>
      <c:valAx>
        <c:axId val="326213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259904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0.8</c:v>
                </c:pt>
                <c:pt idx="1">
                  <c:v>0.4</c:v>
                </c:pt>
                <c:pt idx="2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50720"/>
        <c:axId val="4756608"/>
      </c:barChart>
      <c:catAx>
        <c:axId val="475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756608"/>
        <c:crosses val="autoZero"/>
        <c:auto val="1"/>
        <c:lblAlgn val="ctr"/>
        <c:lblOffset val="100"/>
        <c:noMultiLvlLbl val="0"/>
      </c:catAx>
      <c:valAx>
        <c:axId val="47566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7507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0.8</c:v>
                </c:pt>
                <c:pt idx="1">
                  <c:v>0.6</c:v>
                </c:pt>
                <c:pt idx="2">
                  <c:v>0.6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835264"/>
        <c:axId val="35993088"/>
      </c:barChart>
      <c:catAx>
        <c:axId val="35835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5993088"/>
        <c:crosses val="autoZero"/>
        <c:auto val="1"/>
        <c:lblAlgn val="ctr"/>
        <c:lblOffset val="100"/>
        <c:noMultiLvlLbl val="0"/>
      </c:catAx>
      <c:valAx>
        <c:axId val="359930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58352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ВПР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Математика</c:v>
                </c:pt>
                <c:pt idx="1">
                  <c:v>Русский язык</c:v>
                </c:pt>
                <c:pt idx="2">
                  <c:v>Окружающий мир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71.400000000000006</c:v>
                </c:pt>
                <c:pt idx="1">
                  <c:v>57.1</c:v>
                </c:pt>
                <c:pt idx="2">
                  <c:v>71.400000000000006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Лист1!$A$2:$A$4</c:f>
              <c:strCache>
                <c:ptCount val="3"/>
                <c:pt idx="0">
                  <c:v>Математика</c:v>
                </c:pt>
                <c:pt idx="1">
                  <c:v>Русский язык</c:v>
                </c:pt>
                <c:pt idx="2">
                  <c:v>Окружающий мир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71.400000000000006</c:v>
                </c:pt>
                <c:pt idx="1">
                  <c:v>57.1</c:v>
                </c:pt>
                <c:pt idx="2">
                  <c:v>57.1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60448"/>
        <c:axId val="33561984"/>
      </c:barChart>
      <c:catAx>
        <c:axId val="335604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3561984"/>
        <c:crosses val="autoZero"/>
        <c:auto val="1"/>
        <c:lblAlgn val="ctr"/>
        <c:lblOffset val="100"/>
        <c:noMultiLvlLbl val="0"/>
      </c:catAx>
      <c:valAx>
        <c:axId val="335619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5604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5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1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9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20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43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1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2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936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6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52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56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A9779-73DB-461B-9610-8AD9BC4A14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E75F3-ED7B-4BFB-8C02-A0F1F387B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41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4-5 класс русский язык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265762"/>
              </p:ext>
            </p:extLst>
          </p:nvPr>
        </p:nvGraphicFramePr>
        <p:xfrm>
          <a:off x="683568" y="83671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6021288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 2020 году Чернышева К. за ВПР и год – «5»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6034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4-5 класс математика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644162"/>
              </p:ext>
            </p:extLst>
          </p:nvPr>
        </p:nvGraphicFramePr>
        <p:xfrm>
          <a:off x="457200" y="1600201"/>
          <a:ext cx="8229600" cy="4061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07704" y="6165304"/>
            <a:ext cx="4781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 2020 году в ВПР отсутствовала Шарапова А.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1633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 класс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592191"/>
              </p:ext>
            </p:extLst>
          </p:nvPr>
        </p:nvGraphicFramePr>
        <p:xfrm>
          <a:off x="467544" y="1196752"/>
          <a:ext cx="8229600" cy="3949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5517232"/>
            <a:ext cx="6624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ВПР Чернышева отсутствовала</a:t>
            </a:r>
          </a:p>
          <a:p>
            <a:r>
              <a:rPr lang="ru-RU" sz="2000" b="1" dirty="0" err="1" smtClean="0"/>
              <a:t>Зайнуллина</a:t>
            </a:r>
            <a:r>
              <a:rPr lang="ru-RU" sz="2000" b="1" dirty="0" smtClean="0"/>
              <a:t> Г. и Шишкова Э. получили «5»</a:t>
            </a:r>
          </a:p>
          <a:p>
            <a:r>
              <a:rPr lang="ru-RU" sz="2000" b="1" dirty="0" err="1" smtClean="0"/>
              <a:t>Зайнуллина</a:t>
            </a:r>
            <a:r>
              <a:rPr lang="ru-RU" sz="2000" b="1" dirty="0" smtClean="0"/>
              <a:t> Г. за четверть «5»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33986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 класс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110450"/>
              </p:ext>
            </p:extLst>
          </p:nvPr>
        </p:nvGraphicFramePr>
        <p:xfrm>
          <a:off x="467544" y="1196753"/>
          <a:ext cx="82296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1600" y="5013176"/>
            <a:ext cx="8105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ВПР Садыкова С. отсутствовала</a:t>
            </a:r>
          </a:p>
          <a:p>
            <a:r>
              <a:rPr lang="ru-RU" b="1" dirty="0" smtClean="0"/>
              <a:t>Шишкова Э. по ВПР получила «5»</a:t>
            </a:r>
          </a:p>
          <a:p>
            <a:r>
              <a:rPr lang="ru-RU" b="1" dirty="0" err="1" smtClean="0"/>
              <a:t>Зайнуллина</a:t>
            </a:r>
            <a:r>
              <a:rPr lang="ru-RU" b="1" dirty="0" smtClean="0"/>
              <a:t> Г., Садыкова С., Чернышева К. Шишкова Э. за четверть – «5»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011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6-7-8 </a:t>
            </a:r>
            <a:r>
              <a:rPr lang="ru-RU" b="1" dirty="0" smtClean="0"/>
              <a:t>класс русский язык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580256"/>
              </p:ext>
            </p:extLst>
          </p:nvPr>
        </p:nvGraphicFramePr>
        <p:xfrm>
          <a:off x="467544" y="1772816"/>
          <a:ext cx="822960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180528" y="4941167"/>
            <a:ext cx="8733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 2019 году в ВПР отсутствовали </a:t>
            </a:r>
            <a:r>
              <a:rPr lang="ru-RU" sz="2400" b="1" dirty="0" err="1" smtClean="0"/>
              <a:t>Файзуллина</a:t>
            </a:r>
            <a:r>
              <a:rPr lang="ru-RU" sz="2400" b="1" dirty="0" smtClean="0"/>
              <a:t> М., </a:t>
            </a:r>
            <a:r>
              <a:rPr lang="ru-RU" sz="2400" b="1" dirty="0" err="1" smtClean="0"/>
              <a:t>Хаметшин</a:t>
            </a:r>
            <a:r>
              <a:rPr lang="ru-RU" sz="2400" b="1" dirty="0" smtClean="0"/>
              <a:t> 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3812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6-7-8 </a:t>
            </a:r>
            <a:r>
              <a:rPr lang="ru-RU" dirty="0" smtClean="0"/>
              <a:t>классы математика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953028"/>
              </p:ext>
            </p:extLst>
          </p:nvPr>
        </p:nvGraphicFramePr>
        <p:xfrm>
          <a:off x="457200" y="1196752"/>
          <a:ext cx="8229600" cy="2232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3933056"/>
            <a:ext cx="9242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2019 году  в ВПР получили «5» </a:t>
            </a:r>
            <a:r>
              <a:rPr lang="ru-RU" sz="2000" b="1" dirty="0" err="1" smtClean="0"/>
              <a:t>Акманов</a:t>
            </a:r>
            <a:r>
              <a:rPr lang="ru-RU" sz="2000" b="1" dirty="0" smtClean="0"/>
              <a:t> А. и </a:t>
            </a:r>
            <a:r>
              <a:rPr lang="ru-RU" sz="2000" b="1" dirty="0" err="1" smtClean="0"/>
              <a:t>Маннанова</a:t>
            </a:r>
            <a:r>
              <a:rPr lang="ru-RU" sz="2000" b="1" dirty="0" smtClean="0"/>
              <a:t> Л, </a:t>
            </a:r>
          </a:p>
          <a:p>
            <a:r>
              <a:rPr lang="ru-RU" sz="2000" b="1" dirty="0" smtClean="0"/>
              <a:t>за год + </a:t>
            </a:r>
            <a:r>
              <a:rPr lang="ru-RU" sz="2000" b="1" dirty="0" err="1" smtClean="0"/>
              <a:t>Файзуллина</a:t>
            </a:r>
            <a:r>
              <a:rPr lang="ru-RU" sz="2000" b="1" dirty="0" smtClean="0"/>
              <a:t> М. Чернышев С.</a:t>
            </a:r>
          </a:p>
          <a:p>
            <a:r>
              <a:rPr lang="ru-RU" sz="2000" b="1" dirty="0" smtClean="0"/>
              <a:t>В 2020 году в ВПР «5» нет, за год </a:t>
            </a:r>
            <a:r>
              <a:rPr lang="ru-RU" sz="2000" b="1" dirty="0" err="1" smtClean="0"/>
              <a:t>Акманов</a:t>
            </a:r>
            <a:r>
              <a:rPr lang="ru-RU" sz="2000" b="1" dirty="0" smtClean="0"/>
              <a:t> А., </a:t>
            </a:r>
            <a:r>
              <a:rPr lang="ru-RU" sz="2000" b="1" dirty="0" err="1" smtClean="0"/>
              <a:t>Маннанова</a:t>
            </a:r>
            <a:r>
              <a:rPr lang="ru-RU" sz="2000" b="1" dirty="0" smtClean="0"/>
              <a:t> Л., </a:t>
            </a:r>
            <a:r>
              <a:rPr lang="ru-RU" sz="2000" b="1" dirty="0" err="1" smtClean="0"/>
              <a:t>Файзуллина</a:t>
            </a:r>
            <a:r>
              <a:rPr lang="ru-RU" sz="2000" b="1" dirty="0" smtClean="0"/>
              <a:t> М.</a:t>
            </a:r>
          </a:p>
          <a:p>
            <a:r>
              <a:rPr lang="ru-RU" sz="2000" b="1" dirty="0" smtClean="0"/>
              <a:t>В 2021 году в ВПР отсутствовала </a:t>
            </a:r>
            <a:r>
              <a:rPr lang="ru-RU" sz="2000" b="1" dirty="0" err="1" smtClean="0"/>
              <a:t>Маннанова</a:t>
            </a:r>
            <a:r>
              <a:rPr lang="ru-RU" sz="2000" b="1" dirty="0" smtClean="0"/>
              <a:t> Л.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685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5-6-7 </a:t>
            </a:r>
            <a:r>
              <a:rPr lang="ru-RU" dirty="0" smtClean="0"/>
              <a:t>классы математика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9088641"/>
              </p:ext>
            </p:extLst>
          </p:nvPr>
        </p:nvGraphicFramePr>
        <p:xfrm>
          <a:off x="457200" y="1600201"/>
          <a:ext cx="8229600" cy="35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5733256"/>
            <a:ext cx="6089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 2021 году в ВПР отсутствовала Огурцова Е.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0848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5-6-7 </a:t>
            </a:r>
            <a:r>
              <a:rPr lang="ru-RU" dirty="0" smtClean="0"/>
              <a:t>классы русский язык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796380"/>
              </p:ext>
            </p:extLst>
          </p:nvPr>
        </p:nvGraphicFramePr>
        <p:xfrm>
          <a:off x="539552" y="1268761"/>
          <a:ext cx="8229600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9666" y="4015106"/>
            <a:ext cx="78197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 2020 году по ВПР Федотов  - «3», год – «4», Смирнова ВПР – «4», год – «5»</a:t>
            </a:r>
          </a:p>
          <a:p>
            <a:endParaRPr lang="ru-RU" b="1" dirty="0" smtClean="0"/>
          </a:p>
          <a:p>
            <a:r>
              <a:rPr lang="ru-RU" b="1" dirty="0"/>
              <a:t>В </a:t>
            </a:r>
            <a:r>
              <a:rPr lang="ru-RU" b="1" dirty="0" smtClean="0"/>
              <a:t>2021 </a:t>
            </a:r>
            <a:r>
              <a:rPr lang="ru-RU" b="1" dirty="0"/>
              <a:t>году по ВПР Федотов  </a:t>
            </a:r>
            <a:r>
              <a:rPr lang="ru-RU" b="1" dirty="0" smtClean="0"/>
              <a:t>- «3</a:t>
            </a:r>
            <a:r>
              <a:rPr lang="ru-RU" b="1" dirty="0"/>
              <a:t>», год – «4», Смирнова ВПР – «4», </a:t>
            </a:r>
            <a:r>
              <a:rPr lang="ru-RU" b="1" dirty="0" smtClean="0"/>
              <a:t>год </a:t>
            </a:r>
            <a:r>
              <a:rPr lang="ru-RU" b="1" dirty="0"/>
              <a:t>– «5»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0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 класс, 2021 год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701723"/>
              </p:ext>
            </p:extLst>
          </p:nvPr>
        </p:nvGraphicFramePr>
        <p:xfrm>
          <a:off x="467544" y="1268760"/>
          <a:ext cx="8229600" cy="31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576" y="45718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552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238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4-5 класс русский язык</vt:lpstr>
      <vt:lpstr>4-5 класс математика</vt:lpstr>
      <vt:lpstr>5 класс </vt:lpstr>
      <vt:lpstr>5 класс</vt:lpstr>
      <vt:lpstr>6-7-8 класс русский язык</vt:lpstr>
      <vt:lpstr>6-7-8 классы математика</vt:lpstr>
      <vt:lpstr>5-6-7 классы математика</vt:lpstr>
      <vt:lpstr>5-6-7 классы русский язык</vt:lpstr>
      <vt:lpstr>4 класс, 2021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Завуч</dc:creator>
  <cp:lastModifiedBy>Завуч</cp:lastModifiedBy>
  <cp:revision>12</cp:revision>
  <dcterms:created xsi:type="dcterms:W3CDTF">2021-04-17T09:03:49Z</dcterms:created>
  <dcterms:modified xsi:type="dcterms:W3CDTF">2021-04-23T09:05:05Z</dcterms:modified>
</cp:coreProperties>
</file>